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56894" autoAdjust="0"/>
  </p:normalViewPr>
  <p:slideViewPr>
    <p:cSldViewPr snapToGrid="0" snapToObjects="1">
      <p:cViewPr varScale="1">
        <p:scale>
          <a:sx n="72" d="100"/>
          <a:sy n="72" d="100"/>
        </p:scale>
        <p:origin x="2784" y="43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Objetivo de esta </a:t>
            </a:r>
            <a:r>
              <a:rPr lang="en-US" b="1" baseline="0" smtClean="0"/>
              <a:t>Plataforma facilitadora: </a:t>
            </a:r>
            <a:r>
              <a:rPr lang="en-US" baseline="0" smtClean="0"/>
              <a:t>Esta plataforma te será de gran ayuda en tus sesiones «Haz que cuente», y también la podrán utilizar personal base y dirigentes. No te olvides de rellenar la información (en donde proceda) antes de empezar las sesiones.</a:t>
            </a:r>
          </a:p>
          <a:p>
            <a:endParaRPr lang="en-US" baseline="0" smtClean="0"/>
          </a:p>
          <a:p>
            <a:r>
              <a:rPr lang="en-US" baseline="0" smtClean="0"/>
              <a:t>En toda la plataforma dispones de NOTAS explicativas.</a:t>
            </a:r>
            <a:endParaRPr lang="en-US" smtClean="0"/>
          </a:p>
          <a:p>
            <a:endParaRPr lang="en-US" smtClean="0"/>
          </a:p>
          <a:p>
            <a:r>
              <a:rPr lang="en-US" b="1" smtClean="0"/>
              <a:t>TAREA:</a:t>
            </a:r>
            <a:r>
              <a:rPr lang="en-US" baseline="0" smtClean="0"/>
              <a:t> Sustituir el campo &lt;Introducir nombre de la unidad&gt; por el nombre de la unidad o la cuenta antes de utilizar la plataforma para impartir una sesión «Haz que cuente».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TAREA: </a:t>
            </a:r>
            <a:r>
              <a:rPr lang="en-US" smtClean="0"/>
              <a:t>Revisar los objetivos de la encuesta</a:t>
            </a:r>
            <a:r>
              <a:rPr lang="en-US" baseline="0" smtClean="0"/>
              <a:t> con el equipo.</a:t>
            </a:r>
          </a:p>
          <a:p>
            <a:endParaRPr lang="en-US" baseline="0" smtClean="0"/>
          </a:p>
          <a:p>
            <a:r>
              <a:rPr lang="en-US" b="1" baseline="0" smtClean="0"/>
              <a:t>NOTAS: 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Coméntales cuál es el objetivo de la encuesta y explícales que los resultados ayudarán a la organización a implantar mejoras fundamentadas que nos conducirán hacia la eficacia de la empresa.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TAREA: </a:t>
            </a:r>
            <a:r>
              <a:rPr lang="en-US" dirty="0" err="1" smtClean="0"/>
              <a:t>Revisar</a:t>
            </a:r>
            <a:r>
              <a:rPr lang="en-US" dirty="0" smtClean="0"/>
              <a:t> el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encuesta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compromiso</a:t>
            </a:r>
            <a:endParaRPr lang="en-US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NOTAS: </a:t>
            </a:r>
          </a:p>
          <a:p>
            <a:r>
              <a:rPr lang="en-US" b="1" u="none" dirty="0" smtClean="0">
                <a:latin typeface="Arial" pitchFamily="34" charset="0"/>
                <a:cs typeface="Arial" pitchFamily="34" charset="0"/>
              </a:rPr>
              <a:t>Paso 1: </a:t>
            </a:r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Administrar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encuesta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Selección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muestra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aleatoria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empleados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proponerles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que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respondan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de forma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voluntaria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confidencial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encuesta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Paso 2: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Analizar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interpretar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Cuando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termina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encuesta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se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recopilan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analizarlos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determinar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grado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compromiso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del personal con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respecto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empresa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b="1" u="none" dirty="0" smtClean="0">
                <a:latin typeface="Arial" pitchFamily="34" charset="0"/>
                <a:cs typeface="Arial" pitchFamily="34" charset="0"/>
              </a:rPr>
              <a:t>Paso 3: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Compartir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priorizar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problemas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: Los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encuesta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comparten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con la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empresa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destacando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las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distintas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oportunidades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u="none" dirty="0" smtClean="0">
                <a:latin typeface="Arial" pitchFamily="34" charset="0"/>
                <a:cs typeface="Arial" pitchFamily="34" charset="0"/>
              </a:rPr>
              <a:t>Paso 4: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Desarrollar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planes de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acción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Desarrollo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de planes de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acción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mejorar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las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oportunidades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identificadas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u="none" dirty="0" smtClean="0">
                <a:latin typeface="Arial" pitchFamily="34" charset="0"/>
                <a:cs typeface="Arial" pitchFamily="34" charset="0"/>
              </a:rPr>
              <a:t>Paso 5: </a:t>
            </a:r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Implementar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el plan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Implementación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planes de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acción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Los managers son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responsables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garantizar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implementación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planes que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hayan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creado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dirty="0" smtClean="0">
                <a:latin typeface="Arial" pitchFamily="34" charset="0"/>
                <a:cs typeface="Arial" pitchFamily="34" charset="0"/>
              </a:rPr>
              <a:t>Paso 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6: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seguimiento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informar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progreso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: Los managers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realizarán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seguimiento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informarán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progreso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que se ha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logrado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durante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año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Los managers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también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aprovecharán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estas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oportunidades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hacer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revisiones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adiciones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sus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planes de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acción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necesario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TAREA: </a:t>
            </a:r>
            <a:r>
              <a:rPr lang="en-US" dirty="0" err="1" smtClean="0"/>
              <a:t>Revisar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marco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trabajo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eficacia</a:t>
            </a:r>
            <a:r>
              <a:rPr lang="en-US" baseline="0" dirty="0" smtClean="0"/>
              <a:t> del personal</a:t>
            </a:r>
          </a:p>
          <a:p>
            <a:endParaRPr lang="en-US" b="1" i="0" baseline="0" dirty="0" smtClean="0"/>
          </a:p>
          <a:p>
            <a:r>
              <a:rPr lang="en-US" b="1" i="0" baseline="0" dirty="0" smtClean="0"/>
              <a:t>NOTAS: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el 2013, </a:t>
            </a:r>
            <a:r>
              <a:rPr lang="en-US" dirty="0" err="1" smtClean="0"/>
              <a:t>cooperamos</a:t>
            </a:r>
            <a:r>
              <a:rPr lang="en-US" dirty="0" smtClean="0"/>
              <a:t> con Hay Group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actualidad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Marco de </a:t>
            </a:r>
            <a:r>
              <a:rPr lang="en-US" baseline="0" dirty="0" err="1" smtClean="0"/>
              <a:t>trabajo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eficacia</a:t>
            </a:r>
            <a:r>
              <a:rPr lang="en-US" baseline="0" dirty="0" smtClean="0"/>
              <a:t> del personal. Hay dos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cruciales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lograr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eficacia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dedicación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predisposición</a:t>
            </a:r>
            <a:r>
              <a:rPr lang="en-US" dirty="0" smtClean="0"/>
              <a:t> a </a:t>
            </a:r>
            <a:r>
              <a:rPr lang="en-US" dirty="0" err="1" smtClean="0"/>
              <a:t>recomendar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a </a:t>
            </a:r>
            <a:r>
              <a:rPr lang="en-US" dirty="0" err="1" smtClean="0"/>
              <a:t>familiares</a:t>
            </a:r>
            <a:r>
              <a:rPr lang="en-US" dirty="0" smtClean="0"/>
              <a:t> y amigos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orgullo</a:t>
            </a:r>
            <a:r>
              <a:rPr lang="en-US" dirty="0" smtClean="0"/>
              <a:t> que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intención</a:t>
            </a:r>
            <a:r>
              <a:rPr lang="en-US" dirty="0" smtClean="0"/>
              <a:t> de </a:t>
            </a:r>
            <a:r>
              <a:rPr lang="en-US" dirty="0" err="1" smtClean="0"/>
              <a:t>permanecer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organización</a:t>
            </a:r>
            <a:r>
              <a:rPr lang="en-US" dirty="0" smtClean="0"/>
              <a:t> 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err="1" smtClean="0"/>
              <a:t>Esto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es</a:t>
            </a:r>
            <a:r>
              <a:rPr lang="en-US" b="1" u="sng" dirty="0" smtClean="0"/>
              <a:t> el </a:t>
            </a:r>
            <a:r>
              <a:rPr lang="en-US" b="1" u="sng" baseline="0" dirty="0" smtClean="0"/>
              <a:t>«</a:t>
            </a:r>
            <a:r>
              <a:rPr lang="en-US" b="1" u="sng" baseline="0" dirty="0" err="1" smtClean="0"/>
              <a:t>querer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hacer</a:t>
            </a:r>
            <a:r>
              <a:rPr lang="en-US" b="1" u="sng" baseline="0" dirty="0" smtClean="0"/>
              <a:t>»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, </a:t>
            </a:r>
            <a:r>
              <a:rPr lang="en-US" dirty="0" err="1" smtClean="0"/>
              <a:t>tiene</a:t>
            </a:r>
            <a:r>
              <a:rPr lang="en-US" dirty="0" smtClean="0"/>
              <a:t> que </a:t>
            </a:r>
            <a:r>
              <a:rPr lang="en-US" dirty="0" err="1" smtClean="0"/>
              <a:t>ver</a:t>
            </a:r>
            <a:r>
              <a:rPr lang="en-US" dirty="0" smtClean="0"/>
              <a:t> con el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discrecional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predisposición</a:t>
            </a:r>
            <a:r>
              <a:rPr lang="en-US" dirty="0" smtClean="0"/>
              <a:t> a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allá</a:t>
            </a:r>
            <a:r>
              <a:rPr lang="en-US" dirty="0" smtClean="0"/>
              <a:t> del </a:t>
            </a:r>
            <a:r>
              <a:rPr lang="en-US" dirty="0" err="1" smtClean="0"/>
              <a:t>deber</a:t>
            </a:r>
            <a:r>
              <a:rPr lang="en-US" dirty="0" smtClean="0"/>
              <a:t> que les </a:t>
            </a:r>
            <a:r>
              <a:rPr lang="en-US" dirty="0" err="1" smtClean="0"/>
              <a:t>corresponde</a:t>
            </a:r>
            <a:r>
              <a:rPr lang="en-US" dirty="0" smtClean="0"/>
              <a:t> para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</a:t>
            </a:r>
            <a:r>
              <a:rPr lang="en-US" dirty="0" err="1" smtClean="0"/>
              <a:t>logre</a:t>
            </a:r>
            <a:r>
              <a:rPr lang="en-US" dirty="0" smtClean="0"/>
              <a:t> el </a:t>
            </a:r>
            <a:r>
              <a:rPr lang="en-US" dirty="0" err="1" smtClean="0"/>
              <a:t>éxito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Aun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,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solo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. Las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r>
              <a:rPr lang="en-US" dirty="0" err="1" smtClean="0"/>
              <a:t>revelan</a:t>
            </a:r>
            <a:r>
              <a:rPr lang="en-US" dirty="0" smtClean="0"/>
              <a:t> que, </a:t>
            </a:r>
            <a:r>
              <a:rPr lang="en-US" dirty="0" err="1" smtClean="0"/>
              <a:t>aunque</a:t>
            </a:r>
            <a:r>
              <a:rPr lang="en-US" dirty="0" smtClean="0"/>
              <a:t> </a:t>
            </a:r>
            <a:r>
              <a:rPr lang="en-US" dirty="0" err="1" smtClean="0"/>
              <a:t>nueve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reconocen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comprometidos</a:t>
            </a:r>
            <a:r>
              <a:rPr lang="en-US" dirty="0" smtClean="0"/>
              <a:t> a </a:t>
            </a:r>
            <a:r>
              <a:rPr lang="en-US" dirty="0" err="1" smtClean="0"/>
              <a:t>alcanzar</a:t>
            </a:r>
            <a:r>
              <a:rPr lang="en-US" dirty="0" smtClean="0"/>
              <a:t> el </a:t>
            </a:r>
            <a:r>
              <a:rPr lang="en-US" dirty="0" err="1" smtClean="0"/>
              <a:t>éxito</a:t>
            </a:r>
            <a:r>
              <a:rPr lang="en-US" dirty="0" smtClean="0"/>
              <a:t>, </a:t>
            </a:r>
            <a:r>
              <a:rPr lang="en-US" dirty="0" err="1" smtClean="0"/>
              <a:t>menos</a:t>
            </a:r>
            <a:r>
              <a:rPr lang="en-US" dirty="0" smtClean="0"/>
              <a:t> de dos </a:t>
            </a:r>
            <a:r>
              <a:rPr lang="en-US" dirty="0" err="1" smtClean="0"/>
              <a:t>tercios</a:t>
            </a:r>
            <a:r>
              <a:rPr lang="en-US" dirty="0" smtClean="0"/>
              <a:t> </a:t>
            </a:r>
            <a:r>
              <a:rPr lang="en-US" dirty="0" err="1" smtClean="0"/>
              <a:t>cree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productivo</a:t>
            </a:r>
            <a:r>
              <a:rPr lang="en-US" dirty="0" smtClean="0"/>
              <a:t> que </a:t>
            </a:r>
            <a:r>
              <a:rPr lang="en-US" dirty="0" err="1" smtClean="0"/>
              <a:t>podría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supone</a:t>
            </a:r>
            <a:r>
              <a:rPr lang="en-US" dirty="0" smtClean="0"/>
              <a:t> mucho </a:t>
            </a: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desperdiciado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pieza</a:t>
            </a:r>
            <a:r>
              <a:rPr lang="en-US" dirty="0" smtClean="0"/>
              <a:t> que </a:t>
            </a:r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«</a:t>
            </a:r>
            <a:r>
              <a:rPr lang="en-US" dirty="0" err="1" smtClean="0"/>
              <a:t>capacitación</a:t>
            </a:r>
            <a:r>
              <a:rPr lang="en-US" dirty="0" smtClean="0"/>
              <a:t>». </a:t>
            </a:r>
          </a:p>
          <a:p>
            <a:endParaRPr lang="en-US" dirty="0" smtClean="0"/>
          </a:p>
          <a:p>
            <a:r>
              <a:rPr lang="en-US" i="0" dirty="0" smtClean="0"/>
              <a:t>La </a:t>
            </a:r>
            <a:r>
              <a:rPr lang="en-US" i="0" dirty="0" err="1" smtClean="0"/>
              <a:t>capacitación</a:t>
            </a:r>
            <a:r>
              <a:rPr lang="en-US" i="0" dirty="0" smtClean="0"/>
              <a:t> o </a:t>
            </a:r>
            <a:r>
              <a:rPr lang="en-US" i="0" dirty="0" err="1" smtClean="0"/>
              <a:t>habilitación</a:t>
            </a:r>
            <a:r>
              <a:rPr lang="en-US" i="0" dirty="0" smtClean="0"/>
              <a:t> de </a:t>
            </a:r>
            <a:r>
              <a:rPr lang="en-US" i="0" dirty="0" err="1" smtClean="0"/>
              <a:t>los</a:t>
            </a:r>
            <a:r>
              <a:rPr lang="en-US" i="0" dirty="0" smtClean="0"/>
              <a:t> </a:t>
            </a:r>
            <a:r>
              <a:rPr lang="en-US" i="0" dirty="0" err="1" smtClean="0"/>
              <a:t>empleados</a:t>
            </a:r>
            <a:r>
              <a:rPr lang="en-US" i="0" dirty="0" smtClean="0"/>
              <a:t> se </a:t>
            </a:r>
            <a:r>
              <a:rPr lang="en-US" i="0" dirty="0" err="1" smtClean="0"/>
              <a:t>centra</a:t>
            </a:r>
            <a:r>
              <a:rPr lang="en-US" i="0" dirty="0" smtClean="0"/>
              <a:t> </a:t>
            </a:r>
            <a:r>
              <a:rPr lang="en-US" i="0" dirty="0" err="1" smtClean="0"/>
              <a:t>en</a:t>
            </a:r>
            <a:r>
              <a:rPr lang="en-US" i="0" dirty="0" smtClean="0"/>
              <a:t> dos </a:t>
            </a:r>
            <a:r>
              <a:rPr lang="en-US" i="0" dirty="0" err="1" smtClean="0"/>
              <a:t>componentes</a:t>
            </a:r>
            <a:r>
              <a:rPr lang="en-US" i="0" dirty="0" smtClean="0"/>
              <a:t>: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optimizadas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Un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estimulante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optimizadas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 al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alineación</a:t>
            </a:r>
            <a:r>
              <a:rPr lang="en-US" dirty="0" smtClean="0"/>
              <a:t> entre </a:t>
            </a:r>
            <a:r>
              <a:rPr lang="en-US" dirty="0" err="1" smtClean="0"/>
              <a:t>empleados</a:t>
            </a:r>
            <a:r>
              <a:rPr lang="en-US" dirty="0" smtClean="0"/>
              <a:t> y </a:t>
            </a:r>
            <a:r>
              <a:rPr lang="en-US" dirty="0" err="1" smtClean="0"/>
              <a:t>requisitos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 </a:t>
            </a:r>
            <a:r>
              <a:rPr lang="en-US" dirty="0" err="1" smtClean="0"/>
              <a:t>competencias</a:t>
            </a:r>
            <a:r>
              <a:rPr lang="en-US" dirty="0" smtClean="0"/>
              <a:t>, </a:t>
            </a:r>
            <a:r>
              <a:rPr lang="en-US" dirty="0" err="1" smtClean="0"/>
              <a:t>habilidades</a:t>
            </a:r>
            <a:r>
              <a:rPr lang="en-US" dirty="0" smtClean="0"/>
              <a:t> y </a:t>
            </a:r>
            <a:r>
              <a:rPr lang="en-US" dirty="0" err="1" smtClean="0"/>
              <a:t>formación</a:t>
            </a:r>
            <a:r>
              <a:rPr lang="en-US" dirty="0" smtClean="0"/>
              <a:t> para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empleos</a:t>
            </a:r>
            <a:r>
              <a:rPr lang="en-US" dirty="0" smtClean="0"/>
              <a:t>. Se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planteamiento</a:t>
            </a:r>
            <a:r>
              <a:rPr lang="en-US" dirty="0" smtClean="0"/>
              <a:t>: hasta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encajan</a:t>
            </a:r>
            <a:r>
              <a:rPr lang="en-US" dirty="0" smtClean="0"/>
              <a:t> las </a:t>
            </a:r>
            <a:r>
              <a:rPr lang="en-US" dirty="0" err="1" smtClean="0"/>
              <a:t>habilidades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con las </a:t>
            </a:r>
            <a:r>
              <a:rPr lang="en-US" dirty="0" err="1" smtClean="0"/>
              <a:t>funciones</a:t>
            </a:r>
            <a:r>
              <a:rPr lang="en-US" dirty="0" smtClean="0"/>
              <a:t> que se les </a:t>
            </a:r>
            <a:r>
              <a:rPr lang="en-US" dirty="0" err="1" smtClean="0"/>
              <a:t>asignan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estimulante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la </a:t>
            </a:r>
            <a:r>
              <a:rPr lang="en-US" dirty="0" err="1" smtClean="0"/>
              <a:t>estructuración</a:t>
            </a:r>
            <a:r>
              <a:rPr lang="en-US" dirty="0" smtClean="0"/>
              <a:t> de un </a:t>
            </a:r>
            <a:r>
              <a:rPr lang="en-US" dirty="0" err="1" smtClean="0"/>
              <a:t>entorno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que </a:t>
            </a:r>
            <a:r>
              <a:rPr lang="en-US" dirty="0" err="1" smtClean="0"/>
              <a:t>facilite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de </a:t>
            </a:r>
            <a:r>
              <a:rPr lang="en-US" dirty="0" err="1" smtClean="0"/>
              <a:t>dificultar</a:t>
            </a:r>
            <a:r>
              <a:rPr lang="en-US" dirty="0" smtClean="0"/>
              <a:t> la </a:t>
            </a:r>
            <a:r>
              <a:rPr lang="en-US" dirty="0" err="1" smtClean="0"/>
              <a:t>productividad</a:t>
            </a:r>
            <a:r>
              <a:rPr lang="en-US" dirty="0" smtClean="0"/>
              <a:t> individual, y que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obstáculos</a:t>
            </a:r>
            <a:r>
              <a:rPr lang="en-US" dirty="0" smtClean="0"/>
              <a:t> y </a:t>
            </a:r>
            <a:r>
              <a:rPr lang="en-US" dirty="0" err="1" smtClean="0"/>
              <a:t>dificultades</a:t>
            </a:r>
            <a:r>
              <a:rPr lang="en-US" dirty="0" smtClean="0"/>
              <a:t> a la hora de «</a:t>
            </a:r>
            <a:r>
              <a:rPr lang="en-US" dirty="0" err="1" smtClean="0"/>
              <a:t>realizar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».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estimulante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disponen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r>
              <a:rPr lang="en-US" dirty="0" smtClean="0"/>
              <a:t> para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incluidos</a:t>
            </a:r>
            <a:r>
              <a:rPr lang="en-US" dirty="0" smtClean="0"/>
              <a:t>, el </a:t>
            </a:r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información</a:t>
            </a:r>
            <a:r>
              <a:rPr lang="en-US" dirty="0" smtClean="0"/>
              <a:t>, la </a:t>
            </a:r>
            <a:r>
              <a:rPr lang="en-US" dirty="0" err="1" smtClean="0"/>
              <a:t>claridad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comentarios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 y la </a:t>
            </a:r>
            <a:r>
              <a:rPr lang="en-US" dirty="0" err="1" smtClean="0"/>
              <a:t>tecnología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Esto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el «</a:t>
            </a:r>
            <a:r>
              <a:rPr lang="en-US" b="1" dirty="0" err="1" smtClean="0"/>
              <a:t>poder</a:t>
            </a:r>
            <a:r>
              <a:rPr lang="en-US" b="1" dirty="0" smtClean="0"/>
              <a:t> </a:t>
            </a:r>
            <a:r>
              <a:rPr lang="en-US" b="1" dirty="0" err="1" smtClean="0"/>
              <a:t>hacer</a:t>
            </a:r>
            <a:r>
              <a:rPr lang="en-US" b="1" dirty="0" smtClean="0"/>
              <a:t>». </a:t>
            </a:r>
          </a:p>
          <a:p>
            <a:endParaRPr lang="en-US" dirty="0" smtClean="0"/>
          </a:p>
          <a:p>
            <a:r>
              <a:rPr lang="en-US" dirty="0" err="1" smtClean="0"/>
              <a:t>Piensa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compromiso</a:t>
            </a:r>
            <a:r>
              <a:rPr lang="en-US" dirty="0" smtClean="0"/>
              <a:t> y la </a:t>
            </a:r>
            <a:r>
              <a:rPr lang="en-US" dirty="0" err="1" smtClean="0"/>
              <a:t>capacitación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r>
              <a:rPr lang="en-US" dirty="0" smtClean="0"/>
              <a:t>.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estructura</a:t>
            </a:r>
            <a:r>
              <a:rPr lang="en-US" dirty="0" smtClean="0"/>
              <a:t> o el </a:t>
            </a:r>
            <a:r>
              <a:rPr lang="en-US" dirty="0" err="1" smtClean="0"/>
              <a:t>cuadro</a:t>
            </a:r>
            <a:r>
              <a:rPr lang="en-US" dirty="0" smtClean="0"/>
              <a:t> de la </a:t>
            </a:r>
            <a:r>
              <a:rPr lang="en-US" dirty="0" err="1" smtClean="0"/>
              <a:t>bicicleta</a:t>
            </a:r>
            <a:r>
              <a:rPr lang="en-US" dirty="0" smtClean="0"/>
              <a:t> y 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favorable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ruedas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Ambas</a:t>
            </a:r>
            <a:r>
              <a:rPr lang="en-US" dirty="0" smtClean="0"/>
              <a:t> </a:t>
            </a:r>
            <a:r>
              <a:rPr lang="en-US" dirty="0" err="1" smtClean="0"/>
              <a:t>piezas</a:t>
            </a:r>
            <a:r>
              <a:rPr lang="en-US" dirty="0" smtClean="0"/>
              <a:t> son </a:t>
            </a:r>
            <a:r>
              <a:rPr lang="en-US" dirty="0" err="1" smtClean="0"/>
              <a:t>importantes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sin las </a:t>
            </a:r>
            <a:r>
              <a:rPr lang="en-US" dirty="0" err="1" smtClean="0"/>
              <a:t>ruedas</a:t>
            </a:r>
            <a:r>
              <a:rPr lang="en-US" dirty="0" smtClean="0"/>
              <a:t>, la </a:t>
            </a:r>
            <a:r>
              <a:rPr lang="en-US" dirty="0" err="1" smtClean="0"/>
              <a:t>bicicleta</a:t>
            </a:r>
            <a:r>
              <a:rPr lang="en-US" dirty="0" smtClean="0"/>
              <a:t> no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ninguna</a:t>
            </a:r>
            <a:r>
              <a:rPr lang="en-US" dirty="0" smtClean="0"/>
              <a:t> parte.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err="1" smtClean="0"/>
              <a:t>Centrar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nuestra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atención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en</a:t>
            </a:r>
            <a:r>
              <a:rPr lang="en-US" sz="1200" i="0" dirty="0" smtClean="0"/>
              <a:t> el </a:t>
            </a:r>
            <a:r>
              <a:rPr lang="en-US" sz="1200" i="0" dirty="0" err="1" smtClean="0"/>
              <a:t>compromiso</a:t>
            </a:r>
            <a:r>
              <a:rPr lang="en-US" sz="1200" i="0" dirty="0" smtClean="0"/>
              <a:t> y </a:t>
            </a:r>
            <a:r>
              <a:rPr lang="en-US" sz="1200" i="0" dirty="0" err="1" smtClean="0"/>
              <a:t>en</a:t>
            </a:r>
            <a:r>
              <a:rPr lang="en-US" sz="1200" i="0" dirty="0" smtClean="0"/>
              <a:t> la </a:t>
            </a:r>
            <a:r>
              <a:rPr lang="en-US" sz="1200" i="0" dirty="0" err="1" smtClean="0"/>
              <a:t>habilitación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tendrá</a:t>
            </a:r>
            <a:r>
              <a:rPr lang="en-US" sz="1200" i="0" dirty="0" smtClean="0"/>
              <a:t> un mayor </a:t>
            </a:r>
            <a:r>
              <a:rPr lang="en-US" sz="1200" i="0" dirty="0" err="1" smtClean="0"/>
              <a:t>impacto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sobre</a:t>
            </a:r>
            <a:r>
              <a:rPr lang="en-US" sz="1200" i="0" dirty="0" smtClean="0"/>
              <a:t> el </a:t>
            </a:r>
            <a:r>
              <a:rPr lang="en-US" sz="1200" i="0" dirty="0" err="1" smtClean="0"/>
              <a:t>negocio</a:t>
            </a:r>
            <a:r>
              <a:rPr lang="en-US" sz="1200" i="0" dirty="0" smtClean="0"/>
              <a:t> que </a:t>
            </a:r>
            <a:r>
              <a:rPr lang="en-US" sz="1200" i="0" dirty="0" err="1" smtClean="0"/>
              <a:t>prestar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atención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solamente</a:t>
            </a:r>
            <a:r>
              <a:rPr lang="en-US" sz="1200" i="0" dirty="0" smtClean="0"/>
              <a:t> al </a:t>
            </a:r>
            <a:r>
              <a:rPr lang="en-US" sz="1200" i="0" dirty="0" err="1" smtClean="0"/>
              <a:t>compromiso</a:t>
            </a:r>
            <a:r>
              <a:rPr lang="en-US" sz="1200" i="0" dirty="0" smtClean="0"/>
              <a:t>.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y la </a:t>
            </a:r>
            <a:r>
              <a:rPr lang="en-US" sz="1200" i="0" baseline="0" dirty="0" err="1" smtClean="0"/>
              <a:t>eficacia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los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empleados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permiten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alcanzar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éxito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económico</a:t>
            </a:r>
            <a:r>
              <a:rPr lang="en-US" sz="1200" i="0" baseline="0" dirty="0" smtClean="0"/>
              <a:t>, la </a:t>
            </a:r>
            <a:r>
              <a:rPr lang="en-US" sz="1200" i="0" baseline="0" dirty="0" err="1" smtClean="0"/>
              <a:t>satisfacción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los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clientes</a:t>
            </a:r>
            <a:r>
              <a:rPr lang="en-US" sz="1200" i="0" baseline="0" dirty="0" smtClean="0"/>
              <a:t>, el </a:t>
            </a:r>
            <a:r>
              <a:rPr lang="en-US" sz="1200" i="0" baseline="0" dirty="0" err="1" smtClean="0"/>
              <a:t>rendimiento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los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empleados</a:t>
            </a:r>
            <a:r>
              <a:rPr lang="en-US" sz="1200" i="0" baseline="0" dirty="0" smtClean="0"/>
              <a:t> y la </a:t>
            </a:r>
            <a:r>
              <a:rPr lang="en-US" sz="1200" i="0" baseline="0" dirty="0" err="1" smtClean="0"/>
              <a:t>retención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los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empleados</a:t>
            </a:r>
            <a:r>
              <a:rPr lang="en-US" sz="1200" i="0" baseline="0" dirty="0" smtClean="0"/>
              <a:t>.</a:t>
            </a:r>
            <a:r>
              <a:rPr lang="en-US" sz="1200" i="0" dirty="0" smtClean="0"/>
              <a:t> </a:t>
            </a:r>
            <a:endParaRPr lang="en-US" sz="1200" i="0" baseline="0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categorías</a:t>
            </a:r>
            <a:r>
              <a:rPr lang="en-US" dirty="0" smtClean="0"/>
              <a:t> del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y </a:t>
            </a:r>
            <a:r>
              <a:rPr lang="en-US" dirty="0" err="1" smtClean="0"/>
              <a:t>prometedora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Confianza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dirigentes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Calidad</a:t>
            </a:r>
            <a:r>
              <a:rPr lang="en-US" dirty="0" smtClean="0"/>
              <a:t> y </a:t>
            </a:r>
            <a:r>
              <a:rPr lang="en-US" dirty="0" err="1" smtClean="0"/>
              <a:t>atención</a:t>
            </a:r>
            <a:r>
              <a:rPr lang="en-US" dirty="0" smtClean="0"/>
              <a:t> al </a:t>
            </a:r>
            <a:r>
              <a:rPr lang="en-US" dirty="0" err="1" smtClean="0"/>
              <a:t>cliente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Respeto</a:t>
            </a:r>
            <a:r>
              <a:rPr lang="en-US" dirty="0" smtClean="0"/>
              <a:t> y </a:t>
            </a:r>
            <a:r>
              <a:rPr lang="en-US" dirty="0" err="1" smtClean="0"/>
              <a:t>reconocimiento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Diversidad</a:t>
            </a:r>
            <a:r>
              <a:rPr lang="en-US" dirty="0" smtClean="0"/>
              <a:t> e </a:t>
            </a:r>
            <a:r>
              <a:rPr lang="en-US" dirty="0" err="1" smtClean="0"/>
              <a:t>inclusión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categorías</a:t>
            </a:r>
            <a:r>
              <a:rPr lang="en-US" dirty="0" smtClean="0"/>
              <a:t> del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favorable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Gestión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Autoridad</a:t>
            </a:r>
            <a:r>
              <a:rPr lang="en-US" dirty="0" smtClean="0"/>
              <a:t> y </a:t>
            </a:r>
            <a:r>
              <a:rPr lang="en-US" dirty="0" err="1" smtClean="0"/>
              <a:t>capacitación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Recursos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Formación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Colaboración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proceso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TAREA: </a:t>
            </a:r>
            <a:r>
              <a:rPr lang="en-US" dirty="0" err="1" smtClean="0"/>
              <a:t>Explicar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comprenden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encuesta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sz="1200" b="1" baseline="0" dirty="0" smtClean="0"/>
              <a:t>NOTAS: </a:t>
            </a:r>
          </a:p>
          <a:p>
            <a:r>
              <a:rPr lang="en-US" sz="1200" baseline="0" dirty="0" err="1" smtClean="0"/>
              <a:t>En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mayoría</a:t>
            </a:r>
            <a:r>
              <a:rPr lang="en-US" sz="1200" baseline="0" dirty="0" smtClean="0"/>
              <a:t> de las </a:t>
            </a:r>
            <a:r>
              <a:rPr lang="en-US" sz="1200" baseline="0" dirty="0" err="1" smtClean="0"/>
              <a:t>preguntas</a:t>
            </a:r>
            <a:r>
              <a:rPr lang="en-US" sz="1200" baseline="0" dirty="0" smtClean="0"/>
              <a:t> se </a:t>
            </a:r>
            <a:r>
              <a:rPr lang="en-US" sz="1200" baseline="0" dirty="0" err="1" smtClean="0"/>
              <a:t>utiliza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escala</a:t>
            </a:r>
            <a:r>
              <a:rPr lang="en-US" sz="1200" baseline="0" dirty="0" smtClean="0"/>
              <a:t> de 5 </a:t>
            </a:r>
            <a:r>
              <a:rPr lang="en-US" sz="1200" baseline="0" dirty="0" err="1" smtClean="0"/>
              <a:t>puntos</a:t>
            </a:r>
            <a:r>
              <a:rPr lang="en-US" sz="1200" baseline="0" dirty="0" smtClean="0"/>
              <a:t> que </a:t>
            </a:r>
            <a:r>
              <a:rPr lang="en-US" sz="1200" baseline="0" dirty="0" err="1" smtClean="0"/>
              <a:t>varía</a:t>
            </a:r>
            <a:r>
              <a:rPr lang="en-US" sz="1200" baseline="0" dirty="0" smtClean="0"/>
              <a:t> de «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bien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acuerdo</a:t>
            </a:r>
            <a:r>
              <a:rPr lang="en-US" sz="1200" baseline="0" dirty="0" smtClean="0"/>
              <a:t>« a «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mal/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desacuerdo</a:t>
            </a:r>
            <a:r>
              <a:rPr lang="en-US" sz="1200" baseline="0" dirty="0" smtClean="0"/>
              <a:t>».</a:t>
            </a:r>
          </a:p>
          <a:p>
            <a:endParaRPr lang="en-US" sz="120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smtClean="0"/>
              <a:t>Un </a:t>
            </a:r>
            <a:r>
              <a:rPr lang="en-US" sz="1200" baseline="0" dirty="0" err="1" smtClean="0"/>
              <a:t>porcentaje</a:t>
            </a:r>
            <a:r>
              <a:rPr lang="en-US" sz="1200" baseline="0" dirty="0" smtClean="0"/>
              <a:t> favorable (color </a:t>
            </a:r>
            <a:r>
              <a:rPr lang="en-US" sz="1200" baseline="0" dirty="0" err="1" smtClean="0"/>
              <a:t>verde</a:t>
            </a:r>
            <a:r>
              <a:rPr lang="en-US" sz="1200" baseline="0" dirty="0" smtClean="0"/>
              <a:t>) </a:t>
            </a:r>
            <a:r>
              <a:rPr lang="en-US" sz="1200" baseline="0" dirty="0" err="1" smtClean="0"/>
              <a:t>corresponde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mayoría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respuestas</a:t>
            </a:r>
            <a:r>
              <a:rPr lang="en-US" sz="1200" baseline="0" dirty="0" smtClean="0"/>
              <a:t> «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bien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acuerdo</a:t>
            </a:r>
            <a:r>
              <a:rPr lang="en-US" sz="1200" baseline="0" dirty="0" smtClean="0"/>
              <a:t>» [</a:t>
            </a:r>
            <a:r>
              <a:rPr lang="en-US" sz="1200" baseline="0" dirty="0" err="1" smtClean="0"/>
              <a:t>porcentaje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preguntas</a:t>
            </a:r>
            <a:r>
              <a:rPr lang="en-US" sz="1200" baseline="0" dirty="0" smtClean="0"/>
              <a:t> con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puntuación</a:t>
            </a:r>
            <a:r>
              <a:rPr lang="en-US" sz="1200" baseline="0" dirty="0" smtClean="0"/>
              <a:t> de 5 o 4]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smtClean="0"/>
              <a:t>Un </a:t>
            </a:r>
            <a:r>
              <a:rPr lang="en-US" sz="1200" baseline="0" dirty="0" err="1" smtClean="0"/>
              <a:t>porcentaje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neutro</a:t>
            </a:r>
            <a:r>
              <a:rPr lang="en-US" sz="1200" baseline="0" dirty="0" smtClean="0"/>
              <a:t> (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amarillo</a:t>
            </a:r>
            <a:r>
              <a:rPr lang="en-US" sz="1200" baseline="0" dirty="0" smtClean="0"/>
              <a:t>) </a:t>
            </a:r>
            <a:r>
              <a:rPr lang="en-US" sz="1200" baseline="0" dirty="0" err="1" smtClean="0"/>
              <a:t>corresponde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mayoría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respuestas</a:t>
            </a:r>
            <a:r>
              <a:rPr lang="en-US" sz="1200" baseline="0" dirty="0" smtClean="0"/>
              <a:t> «Normal/Ni de </a:t>
            </a:r>
            <a:r>
              <a:rPr lang="en-US" sz="1200" baseline="0" dirty="0" err="1" smtClean="0"/>
              <a:t>acuerdo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desacuerdo</a:t>
            </a:r>
            <a:r>
              <a:rPr lang="en-US" sz="1200" baseline="0" dirty="0" smtClean="0"/>
              <a:t>» [</a:t>
            </a:r>
            <a:r>
              <a:rPr lang="en-US" sz="1200" baseline="0" dirty="0" err="1" smtClean="0"/>
              <a:t>porcentaje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preguntas</a:t>
            </a:r>
            <a:r>
              <a:rPr lang="en-US" sz="1200" baseline="0" dirty="0" smtClean="0"/>
              <a:t> con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puntuación</a:t>
            </a:r>
            <a:r>
              <a:rPr lang="en-US" sz="1200" baseline="0" dirty="0" smtClean="0"/>
              <a:t> de 3]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smtClean="0"/>
              <a:t>Un </a:t>
            </a:r>
            <a:r>
              <a:rPr lang="en-US" sz="1200" baseline="0" dirty="0" err="1" smtClean="0"/>
              <a:t>porcentaje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desfavorable</a:t>
            </a:r>
            <a:r>
              <a:rPr lang="en-US" sz="1200" baseline="0" dirty="0" smtClean="0"/>
              <a:t> (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rojo</a:t>
            </a:r>
            <a:r>
              <a:rPr lang="en-US" sz="1200" baseline="0" dirty="0" smtClean="0"/>
              <a:t>) </a:t>
            </a:r>
            <a:r>
              <a:rPr lang="en-US" sz="1200" baseline="0" dirty="0" err="1" smtClean="0"/>
              <a:t>corresponde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mayoría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respuestas</a:t>
            </a:r>
            <a:r>
              <a:rPr lang="en-US" sz="1200" baseline="0" dirty="0" smtClean="0"/>
              <a:t> «Mal/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desacuerdo</a:t>
            </a:r>
            <a:r>
              <a:rPr lang="en-US" sz="1200" baseline="0" dirty="0" smtClean="0"/>
              <a:t> y 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mal/</a:t>
            </a:r>
            <a:r>
              <a:rPr lang="en-US" sz="1200" baseline="0" dirty="0" err="1" smtClean="0"/>
              <a:t>Muy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desacuerdo</a:t>
            </a:r>
            <a:r>
              <a:rPr lang="en-US" sz="1200" baseline="0" dirty="0" smtClean="0"/>
              <a:t>» [</a:t>
            </a:r>
            <a:r>
              <a:rPr lang="en-US" sz="1200" baseline="0" dirty="0" err="1" smtClean="0"/>
              <a:t>porcentaje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preguntas</a:t>
            </a:r>
            <a:r>
              <a:rPr lang="en-US" sz="1200" baseline="0" dirty="0" smtClean="0"/>
              <a:t> con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puntuación</a:t>
            </a:r>
            <a:r>
              <a:rPr lang="en-US" sz="1200" baseline="0" dirty="0" smtClean="0"/>
              <a:t> de 2 o 1]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dirty="0" smtClean="0"/>
              <a:t>Los </a:t>
            </a:r>
            <a:r>
              <a:rPr lang="en-US" sz="1200" baseline="0" dirty="0" err="1" smtClean="0"/>
              <a:t>puntos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fuertes</a:t>
            </a:r>
            <a:r>
              <a:rPr lang="en-US" sz="1200" baseline="0" dirty="0" smtClean="0"/>
              <a:t> y las </a:t>
            </a:r>
            <a:r>
              <a:rPr lang="en-US" sz="1200" baseline="0" dirty="0" err="1" smtClean="0"/>
              <a:t>oportunidades</a:t>
            </a:r>
            <a:r>
              <a:rPr lang="en-US" sz="1200" baseline="0" dirty="0" smtClean="0"/>
              <a:t> se </a:t>
            </a:r>
            <a:r>
              <a:rPr lang="en-US" sz="1200" baseline="0" dirty="0" err="1" smtClean="0"/>
              <a:t>centran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en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valoración</a:t>
            </a:r>
            <a:r>
              <a:rPr lang="en-US" sz="1200" baseline="0" dirty="0" smtClean="0"/>
              <a:t> «Favorable» y la «</a:t>
            </a:r>
            <a:r>
              <a:rPr lang="en-US" sz="1200" baseline="0" dirty="0" err="1" smtClean="0"/>
              <a:t>Desfavorable</a:t>
            </a:r>
            <a:r>
              <a:rPr lang="en-US" sz="1200" baseline="0" dirty="0" smtClean="0"/>
              <a:t>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TAREA: </a:t>
            </a:r>
            <a:r>
              <a:rPr lang="en-US" b="1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En</a:t>
            </a:r>
            <a:r>
              <a:rPr lang="en-US" b="0" baseline="0" dirty="0" smtClean="0"/>
              <a:t> las </a:t>
            </a:r>
            <a:r>
              <a:rPr lang="en-US" b="0" baseline="0" dirty="0" err="1" smtClean="0"/>
              <a:t>sesiones</a:t>
            </a:r>
            <a:r>
              <a:rPr lang="en-US" b="0" baseline="0" dirty="0" smtClean="0"/>
              <a:t> «</a:t>
            </a:r>
            <a:r>
              <a:rPr lang="en-US" b="0" baseline="0" dirty="0" err="1" smtClean="0"/>
              <a:t>Haz</a:t>
            </a:r>
            <a:r>
              <a:rPr lang="en-US" b="0" baseline="0" dirty="0" smtClean="0"/>
              <a:t> que </a:t>
            </a:r>
            <a:r>
              <a:rPr lang="en-US" b="0" baseline="0" dirty="0" err="1" smtClean="0"/>
              <a:t>cuente</a:t>
            </a:r>
            <a:r>
              <a:rPr lang="en-US" b="0" baseline="0" dirty="0" smtClean="0"/>
              <a:t>» de la </a:t>
            </a:r>
            <a:r>
              <a:rPr lang="en-US" b="0" baseline="0" dirty="0" err="1" smtClean="0"/>
              <a:t>directiva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tómate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tiempo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revisar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comentar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resultados</a:t>
            </a:r>
            <a:r>
              <a:rPr lang="en-US" b="0" baseline="0" dirty="0" smtClean="0"/>
              <a:t> con </a:t>
            </a:r>
            <a:r>
              <a:rPr lang="en-US" b="0" baseline="0" dirty="0" err="1" smtClean="0"/>
              <a:t>tu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equipo</a:t>
            </a:r>
            <a:r>
              <a:rPr lang="en-US" b="0" baseline="0" dirty="0" smtClean="0"/>
              <a:t> antes de </a:t>
            </a:r>
            <a:r>
              <a:rPr lang="en-US" b="0" baseline="0" dirty="0" err="1" smtClean="0"/>
              <a:t>elaborar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crear</a:t>
            </a:r>
            <a:r>
              <a:rPr lang="en-US" b="0" baseline="0" dirty="0" smtClean="0"/>
              <a:t> un plan de </a:t>
            </a:r>
            <a:r>
              <a:rPr lang="en-US" b="0" baseline="0" dirty="0" err="1" smtClean="0"/>
              <a:t>acción</a:t>
            </a:r>
            <a:r>
              <a:rPr lang="en-US" b="0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Interésate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dudas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opiniones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preocupaciones</a:t>
            </a:r>
            <a:r>
              <a:rPr lang="en-US" b="0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Distribuye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copia</a:t>
            </a:r>
            <a:r>
              <a:rPr lang="en-US" b="0" baseline="0" dirty="0" smtClean="0"/>
              <a:t> de la </a:t>
            </a:r>
            <a:r>
              <a:rPr lang="en-US" b="0" baseline="0" dirty="0" err="1" smtClean="0"/>
              <a:t>hoja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trabajo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sobre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planificación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a </a:t>
            </a:r>
            <a:r>
              <a:rPr lang="en-US" b="0" baseline="0" dirty="0" err="1" smtClean="0"/>
              <a:t>todos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asistentes</a:t>
            </a:r>
            <a:r>
              <a:rPr lang="en-US" b="0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RECORDATORIO: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Cuando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habléis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sobre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resultados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crear</a:t>
            </a:r>
            <a:r>
              <a:rPr lang="en-US" b="0" baseline="0" dirty="0" smtClean="0"/>
              <a:t> un plan de </a:t>
            </a:r>
            <a:r>
              <a:rPr lang="en-US" b="0" baseline="0" dirty="0" err="1" smtClean="0"/>
              <a:t>acción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utiliza</a:t>
            </a:r>
            <a:r>
              <a:rPr lang="en-US" b="0" baseline="0" dirty="0" smtClean="0"/>
              <a:t> la </a:t>
            </a:r>
            <a:r>
              <a:rPr lang="en-US" b="0" baseline="0" dirty="0" err="1" smtClean="0"/>
              <a:t>Biblioteca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recursos</a:t>
            </a:r>
            <a:r>
              <a:rPr lang="en-US" b="0" baseline="0" dirty="0" smtClean="0"/>
              <a:t> para la </a:t>
            </a:r>
            <a:r>
              <a:rPr lang="en-US" b="0" baseline="0" dirty="0" err="1" smtClean="0"/>
              <a:t>Planificación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, que </a:t>
            </a:r>
            <a:r>
              <a:rPr lang="en-US" b="0" baseline="0" dirty="0" err="1" smtClean="0"/>
              <a:t>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servirán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aclarar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determinadas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cuestiones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potenciales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disponible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la web </a:t>
            </a:r>
            <a:r>
              <a:rPr lang="en-US" b="0" baseline="0" dirty="0" err="1" smtClean="0"/>
              <a:t>Compromiso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empleados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309751"/>
            <a:ext cx="6608762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Encuesta</a:t>
            </a:r>
            <a:r>
              <a:rPr lang="en-US" sz="2800" dirty="0" smtClean="0"/>
              <a:t> 2019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compromiso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empleados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smtClean="0"/>
              <a:t>&lt;Introducir el nombre de la unidad&gt;</a:t>
            </a:r>
            <a:endParaRPr lang="en-US" sz="190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Categorías y preguntas de la encuesta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n-US" sz="900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 los empleados asalariados solo se les plantearon las preguntas que llevan un asterisco</a:t>
            </a:r>
            <a:r>
              <a:rPr lang="en-US" sz="70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70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70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69200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Categoría</a:t>
                      </a:r>
                      <a:r>
                        <a:rPr lang="en-US" sz="1300" dirty="0" smtClean="0"/>
                        <a:t> </a:t>
                      </a:r>
                      <a:endParaRPr lang="en-US" sz="13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Colaboración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ayuda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otros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departamentos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que </a:t>
                      </a:r>
                      <a:r>
                        <a:rPr lang="en-US" sz="1000" dirty="0" err="1" smtClean="0"/>
                        <a:t>trabajamos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43. Hay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buena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cooperación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Capacitación</a:t>
                      </a:r>
                      <a:r>
                        <a:rPr lang="en-US" sz="1000" b="1" dirty="0" smtClean="0"/>
                        <a:t> de </a:t>
                      </a:r>
                      <a:r>
                        <a:rPr lang="en-US" sz="1000" b="1" dirty="0" err="1" smtClean="0"/>
                        <a:t>los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empleados</a:t>
                      </a:r>
                      <a:endParaRPr lang="en-US" sz="1000" b="1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Las </a:t>
                      </a:r>
                      <a:r>
                        <a:rPr lang="en-US" sz="1000" dirty="0" err="1" smtClean="0"/>
                        <a:t>condiciones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me </a:t>
                      </a:r>
                      <a:r>
                        <a:rPr lang="en-US" sz="1000" dirty="0" err="1" smtClean="0"/>
                        <a:t>permiten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ser</a:t>
                      </a:r>
                      <a:r>
                        <a:rPr lang="en-US" sz="1000" dirty="0" smtClean="0"/>
                        <a:t> tan </a:t>
                      </a:r>
                      <a:r>
                        <a:rPr lang="en-US" sz="1000" dirty="0" err="1" smtClean="0"/>
                        <a:t>productivo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puedo</a:t>
                      </a:r>
                      <a:r>
                        <a:rPr lang="en-US" sz="1000" dirty="0" smtClean="0"/>
                        <a:t> ser.</a:t>
                      </a: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aprovechan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aptitudes y </a:t>
                      </a:r>
                      <a:r>
                        <a:rPr lang="en-US" sz="1000" dirty="0" err="1" smtClean="0"/>
                        <a:t>capacidades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puesto</a:t>
                      </a:r>
                      <a:r>
                        <a:rPr lang="en-US" sz="1000" dirty="0" smtClean="0"/>
                        <a:t> me da la </a:t>
                      </a:r>
                      <a:r>
                        <a:rPr lang="en-US" sz="1000" dirty="0" err="1" smtClean="0"/>
                        <a:t>oportunidad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hacer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interesante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estimulante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No hay </a:t>
                      </a:r>
                      <a:r>
                        <a:rPr lang="en-US" sz="1000" dirty="0" err="1" smtClean="0"/>
                        <a:t>obstáculos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significativos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impidan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desempeñar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labor.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Misión</a:t>
                      </a:r>
                      <a:r>
                        <a:rPr lang="en-US" sz="1000" b="1" baseline="0" smtClean="0"/>
                        <a:t> y valores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10.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Estoy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familiarizado</a:t>
                      </a:r>
                      <a:r>
                        <a:rPr lang="en-US" sz="1000" u="none" strike="noStrike" dirty="0" smtClean="0"/>
                        <a:t> con el </a:t>
                      </a:r>
                      <a:r>
                        <a:rPr lang="en-US" sz="1000" u="none" strike="noStrike" dirty="0" err="1" smtClean="0"/>
                        <a:t>propósito</a:t>
                      </a:r>
                      <a:r>
                        <a:rPr lang="en-US" sz="1000" u="none" strike="noStrike" dirty="0" smtClean="0"/>
                        <a:t> de Aramark. 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11.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entiendo</a:t>
                      </a:r>
                      <a:r>
                        <a:rPr lang="en-US" sz="1000" u="none" strike="noStrike" dirty="0" smtClean="0"/>
                        <a:t> a </a:t>
                      </a:r>
                      <a:r>
                        <a:rPr lang="en-US" sz="1000" u="none" strike="noStrike" dirty="0" err="1" smtClean="0"/>
                        <a:t>fondo</a:t>
                      </a:r>
                      <a:r>
                        <a:rPr lang="en-US" sz="1000" u="none" strike="noStrike" dirty="0" smtClean="0"/>
                        <a:t> el </a:t>
                      </a:r>
                      <a:r>
                        <a:rPr lang="en-US" sz="1000" u="none" strike="noStrike" dirty="0" err="1" smtClean="0"/>
                        <a:t>cometido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12. </a:t>
                      </a:r>
                      <a:r>
                        <a:rPr lang="en-US" sz="1000" u="none" strike="noStrike" dirty="0" err="1" smtClean="0"/>
                        <a:t>Estoy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familiarizado</a:t>
                      </a:r>
                      <a:r>
                        <a:rPr lang="en-US" sz="1000" u="none" strike="noStrike" dirty="0" smtClean="0"/>
                        <a:t> con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13.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entiendo</a:t>
                      </a:r>
                      <a:r>
                        <a:rPr lang="en-US" sz="1000" u="none" strike="noStrike" dirty="0" smtClean="0"/>
                        <a:t> a </a:t>
                      </a:r>
                      <a:r>
                        <a:rPr lang="en-US" sz="1000" u="none" strike="noStrike" dirty="0" err="1" smtClean="0"/>
                        <a:t>fondo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Gestión del desempeño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25. </a:t>
                      </a:r>
                      <a:r>
                        <a:rPr lang="en-US" sz="1000" u="none" strike="noStrike" dirty="0" err="1" smtClean="0"/>
                        <a:t>Recibo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información</a:t>
                      </a:r>
                      <a:r>
                        <a:rPr lang="en-US" sz="1000" u="none" strike="noStrike" dirty="0" smtClean="0"/>
                        <a:t> que </a:t>
                      </a:r>
                      <a:r>
                        <a:rPr lang="en-US" sz="1000" u="none" strike="noStrike" dirty="0" err="1" smtClean="0"/>
                        <a:t>evalúa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cómo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hago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de </a:t>
                      </a:r>
                      <a:r>
                        <a:rPr lang="en-US" sz="1000" u="none" strike="noStrike" dirty="0" err="1" smtClean="0"/>
                        <a:t>manera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clara</a:t>
                      </a:r>
                      <a:r>
                        <a:rPr lang="en-US" sz="1000" u="none" strike="noStrike" dirty="0" smtClean="0"/>
                        <a:t> y regular.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26. </a:t>
                      </a:r>
                      <a:r>
                        <a:rPr lang="en-US" sz="1000" u="none" strike="noStrike" dirty="0" err="1" smtClean="0"/>
                        <a:t>Entiendo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cómo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evalúa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rendimiento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el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27.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qué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espera</a:t>
                      </a:r>
                      <a:r>
                        <a:rPr lang="en-US" sz="1000" u="none" strike="noStrike" dirty="0" smtClean="0"/>
                        <a:t> de </a:t>
                      </a:r>
                      <a:r>
                        <a:rPr lang="en-US" sz="1000" u="none" strike="noStrike" dirty="0" err="1" smtClean="0"/>
                        <a:t>mí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Recursos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/>
                        <a:t>Tengo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que </a:t>
                      </a:r>
                      <a:r>
                        <a:rPr lang="en-US" sz="1000" dirty="0" err="1" smtClean="0"/>
                        <a:t>necesito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hacer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/>
                        <a:t>Cuento</a:t>
                      </a:r>
                      <a:r>
                        <a:rPr lang="en-US" sz="1000" baseline="0" dirty="0" smtClean="0"/>
                        <a:t> con </a:t>
                      </a:r>
                      <a:r>
                        <a:rPr lang="en-US" sz="1000" baseline="0" dirty="0" err="1" smtClean="0"/>
                        <a:t>los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recursos</a:t>
                      </a:r>
                      <a:r>
                        <a:rPr lang="en-US" sz="1000" baseline="0" dirty="0" smtClean="0"/>
                        <a:t> que </a:t>
                      </a:r>
                      <a:r>
                        <a:rPr lang="en-US" sz="1000" baseline="0" dirty="0" err="1" smtClean="0"/>
                        <a:t>necesito</a:t>
                      </a:r>
                      <a:r>
                        <a:rPr lang="en-US" sz="1000" baseline="0" dirty="0" smtClean="0"/>
                        <a:t> para </a:t>
                      </a:r>
                      <a:r>
                        <a:rPr lang="en-US" sz="1000" baseline="0" dirty="0" err="1" smtClean="0"/>
                        <a:t>hacer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eficientemente</a:t>
                      </a:r>
                      <a:r>
                        <a:rPr lang="en-US" sz="1000" baseline="0" dirty="0" smtClean="0"/>
                        <a:t> mi </a:t>
                      </a:r>
                      <a:r>
                        <a:rPr lang="en-US" sz="1000" baseline="0" dirty="0" err="1" smtClean="0"/>
                        <a:t>trabajo</a:t>
                      </a:r>
                      <a:r>
                        <a:rPr lang="en-US" sz="1000" baseline="0" dirty="0" smtClean="0"/>
                        <a:t>.</a:t>
                      </a:r>
                      <a:r>
                        <a:rPr lang="en-US" sz="1000" dirty="0" smtClean="0"/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Seguimiento</a:t>
                      </a:r>
                      <a:r>
                        <a:rPr lang="en-US" sz="1000" b="1" dirty="0" smtClean="0"/>
                        <a:t> de la </a:t>
                      </a:r>
                      <a:r>
                        <a:rPr lang="en-US" sz="1000" b="1" dirty="0" err="1" smtClean="0"/>
                        <a:t>encuesta</a:t>
                      </a:r>
                      <a:r>
                        <a:rPr lang="en-US" sz="1000" b="1" dirty="0" smtClean="0"/>
                        <a:t> (</a:t>
                      </a:r>
                      <a:r>
                        <a:rPr lang="en-US" sz="1000" b="1" smtClean="0"/>
                        <a:t>solo online)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46. </a:t>
                      </a:r>
                      <a:r>
                        <a:rPr lang="en-US" sz="1000" dirty="0" err="1" smtClean="0"/>
                        <a:t>Participé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reunión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donde</a:t>
                      </a:r>
                      <a:r>
                        <a:rPr lang="en-US" sz="1000" dirty="0" smtClean="0"/>
                        <a:t> se </a:t>
                      </a:r>
                      <a:r>
                        <a:rPr lang="en-US" sz="1000" dirty="0" err="1" smtClean="0"/>
                        <a:t>explicaron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resultados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encuesta</a:t>
                      </a:r>
                      <a:r>
                        <a:rPr lang="en-US" sz="1000" dirty="0" smtClean="0"/>
                        <a:t> anterior.*</a:t>
                      </a:r>
                    </a:p>
                    <a:p>
                      <a:r>
                        <a:rPr lang="en-US" sz="1000" dirty="0" smtClean="0"/>
                        <a:t>47. Se </a:t>
                      </a:r>
                      <a:r>
                        <a:rPr lang="en-US" sz="1000" dirty="0" err="1" smtClean="0"/>
                        <a:t>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tomado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medidas</a:t>
                      </a:r>
                      <a:r>
                        <a:rPr lang="en-US" sz="1000" dirty="0" smtClean="0"/>
                        <a:t> para resolver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problemas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planteados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última</a:t>
                      </a:r>
                      <a:r>
                        <a:rPr lang="en-US" sz="1000" dirty="0" smtClean="0"/>
                        <a:t> encuesta.*</a:t>
                      </a:r>
                    </a:p>
                    <a:p>
                      <a:r>
                        <a:rPr lang="en-US" sz="1000" dirty="0" smtClean="0"/>
                        <a:t>48.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Se </a:t>
                      </a:r>
                      <a:r>
                        <a:rPr lang="en-US" sz="1000" dirty="0" err="1" smtClean="0"/>
                        <a:t>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realizado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progresos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consecuencia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encuesta</a:t>
                      </a:r>
                      <a:r>
                        <a:rPr lang="en-US" sz="1000" dirty="0" smtClean="0"/>
                        <a:t> anterior.*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Formación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Aramark </a:t>
                      </a:r>
                      <a:r>
                        <a:rPr lang="en-US" sz="1000" dirty="0" err="1" smtClean="0"/>
                        <a:t>ofrece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que </a:t>
                      </a:r>
                      <a:r>
                        <a:rPr lang="en-US" sz="1000" dirty="0" err="1" smtClean="0"/>
                        <a:t>pueda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desarrollar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eficientemente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r>
                        <a:rPr lang="en-US" sz="1000" dirty="0" smtClean="0"/>
                        <a:t>41. Los </a:t>
                      </a:r>
                      <a:r>
                        <a:rPr lang="en-US" sz="1000" dirty="0" err="1" smtClean="0"/>
                        <a:t>empleados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nuevos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formación</a:t>
                      </a:r>
                      <a:r>
                        <a:rPr lang="en-US" sz="1000" dirty="0" smtClean="0"/>
                        <a:t> que </a:t>
                      </a:r>
                      <a:r>
                        <a:rPr lang="en-US" sz="1000" dirty="0" err="1" smtClean="0"/>
                        <a:t>necesitan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hacer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</a:t>
                      </a:r>
                      <a:endParaRPr lang="en-US" sz="10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Trabajo, estructura y proceso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</a:t>
                      </a:r>
                      <a:r>
                        <a:rPr lang="en-US" sz="1000" dirty="0" err="1" smtClean="0"/>
                        <a:t>Prevención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riesgos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39.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organizado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Objetivos de la encuesta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 fontScale="87500"/>
          </a:bodyPr>
          <a:lstStyle/>
          <a:p>
            <a:pPr marL="400050" lvl="1" indent="0">
              <a:buNone/>
            </a:pPr>
            <a:r>
              <a:rPr lang="en-US" sz="2100" dirty="0"/>
              <a:t>La </a:t>
            </a:r>
            <a:r>
              <a:rPr lang="en-US" sz="2100" dirty="0" err="1"/>
              <a:t>encuesta</a:t>
            </a:r>
            <a:r>
              <a:rPr lang="en-US" sz="2100" dirty="0"/>
              <a:t> </a:t>
            </a:r>
            <a:r>
              <a:rPr lang="en-US" sz="2100" dirty="0" err="1"/>
              <a:t>sobre</a:t>
            </a:r>
            <a:r>
              <a:rPr lang="en-US" sz="2100" dirty="0"/>
              <a:t> </a:t>
            </a:r>
            <a:r>
              <a:rPr lang="en-US" sz="2100" dirty="0" err="1"/>
              <a:t>compromiso</a:t>
            </a:r>
            <a:r>
              <a:rPr lang="en-US" sz="2100" dirty="0"/>
              <a:t> global de </a:t>
            </a:r>
            <a:r>
              <a:rPr lang="en-US" sz="2100" dirty="0" smtClean="0"/>
              <a:t>Aramark</a:t>
            </a:r>
            <a:r>
              <a:rPr lang="en-US" sz="2100" dirty="0"/>
              <a:t> </a:t>
            </a:r>
            <a:r>
              <a:rPr lang="en-US" sz="2100" dirty="0" err="1"/>
              <a:t>es</a:t>
            </a:r>
            <a:r>
              <a:rPr lang="en-US" sz="2100" dirty="0"/>
              <a:t> </a:t>
            </a:r>
            <a:r>
              <a:rPr lang="en-US" sz="2100" dirty="0" err="1"/>
              <a:t>una</a:t>
            </a:r>
            <a:r>
              <a:rPr lang="en-US" sz="2100" dirty="0"/>
              <a:t> </a:t>
            </a:r>
            <a:r>
              <a:rPr lang="en-US" sz="2100" dirty="0" err="1"/>
              <a:t>oportunidad</a:t>
            </a:r>
            <a:r>
              <a:rPr lang="en-US" sz="2100" dirty="0"/>
              <a:t> para que </a:t>
            </a:r>
            <a:r>
              <a:rPr lang="en-US" sz="2100" dirty="0" err="1"/>
              <a:t>todos</a:t>
            </a:r>
            <a:r>
              <a:rPr lang="en-US" sz="2100" dirty="0"/>
              <a:t>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empleados</a:t>
            </a:r>
            <a:r>
              <a:rPr lang="en-US" sz="2100" dirty="0"/>
              <a:t> </a:t>
            </a:r>
            <a:r>
              <a:rPr lang="en-US" sz="2100" dirty="0" err="1"/>
              <a:t>puedan</a:t>
            </a:r>
            <a:r>
              <a:rPr lang="en-US" sz="2100" dirty="0"/>
              <a:t> </a:t>
            </a:r>
            <a:r>
              <a:rPr lang="en-US" sz="2100" dirty="0" err="1"/>
              <a:t>sincerarse</a:t>
            </a:r>
            <a:r>
              <a:rPr lang="en-US" sz="2100" dirty="0"/>
              <a:t> y </a:t>
            </a:r>
            <a:r>
              <a:rPr lang="en-US" sz="2100" dirty="0" err="1"/>
              <a:t>compartir</a:t>
            </a:r>
            <a:r>
              <a:rPr lang="en-US" sz="2100" dirty="0"/>
              <a:t> de forma </a:t>
            </a:r>
            <a:r>
              <a:rPr lang="en-US" sz="2100" dirty="0" err="1"/>
              <a:t>confidencial</a:t>
            </a:r>
            <a:r>
              <a:rPr lang="en-US" sz="2100" dirty="0"/>
              <a:t> </a:t>
            </a:r>
            <a:r>
              <a:rPr lang="en-US" sz="2100" dirty="0" err="1"/>
              <a:t>su</a:t>
            </a:r>
            <a:r>
              <a:rPr lang="en-US" sz="2100" dirty="0"/>
              <a:t> </a:t>
            </a:r>
            <a:r>
              <a:rPr lang="en-US" sz="2100" dirty="0" err="1"/>
              <a:t>punto</a:t>
            </a:r>
            <a:r>
              <a:rPr lang="en-US" sz="2100" dirty="0"/>
              <a:t> de vista </a:t>
            </a:r>
            <a:r>
              <a:rPr lang="en-US" sz="2100" dirty="0" err="1"/>
              <a:t>sobre</a:t>
            </a:r>
            <a:r>
              <a:rPr lang="en-US" sz="2100" dirty="0"/>
              <a:t> </a:t>
            </a:r>
            <a:r>
              <a:rPr lang="en-US" sz="2100" dirty="0" smtClean="0"/>
              <a:t>Aramark</a:t>
            </a:r>
            <a:r>
              <a:rPr lang="en-US" sz="2100" dirty="0"/>
              <a:t> con </a:t>
            </a:r>
            <a:r>
              <a:rPr lang="en-US" sz="2100" dirty="0" err="1"/>
              <a:t>respecto</a:t>
            </a:r>
            <a:r>
              <a:rPr lang="en-US" sz="2100" dirty="0"/>
              <a:t> a </a:t>
            </a:r>
            <a:r>
              <a:rPr lang="en-US" sz="2100" dirty="0" err="1"/>
              <a:t>diversos</a:t>
            </a:r>
            <a:r>
              <a:rPr lang="en-US" sz="2100" dirty="0"/>
              <a:t> </a:t>
            </a:r>
            <a:r>
              <a:rPr lang="en-US" sz="2100" dirty="0" err="1"/>
              <a:t>aspectos</a:t>
            </a:r>
            <a:r>
              <a:rPr lang="en-US" sz="2100" dirty="0" smtClean="0"/>
              <a:t>:</a:t>
            </a:r>
            <a:endParaRPr lang="en-US" sz="21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Liderazgo</a:t>
            </a:r>
            <a:r>
              <a:rPr lang="en-US" sz="1900" dirty="0"/>
              <a:t> de la </a:t>
            </a:r>
            <a:r>
              <a:rPr lang="en-US" sz="1900" dirty="0" err="1"/>
              <a:t>compañía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Recursos</a:t>
            </a:r>
            <a:r>
              <a:rPr lang="en-US" sz="1900" dirty="0"/>
              <a:t>/</a:t>
            </a:r>
            <a:r>
              <a:rPr lang="en-US" sz="1900" dirty="0" err="1"/>
              <a:t>apoyo</a:t>
            </a:r>
            <a:r>
              <a:rPr lang="en-US" sz="1900" dirty="0"/>
              <a:t> para el personal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Herramientas</a:t>
            </a:r>
            <a:r>
              <a:rPr lang="en-US" sz="1900" dirty="0"/>
              <a:t> y </a:t>
            </a:r>
            <a:r>
              <a:rPr lang="en-US" sz="1900" dirty="0" err="1"/>
              <a:t>procesos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Formación</a:t>
            </a:r>
            <a:r>
              <a:rPr lang="en-US" sz="1900" dirty="0"/>
              <a:t> y </a:t>
            </a:r>
            <a:r>
              <a:rPr lang="en-US" sz="1900" dirty="0" err="1" smtClean="0"/>
              <a:t>desarrollo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resultados</a:t>
            </a:r>
            <a:r>
              <a:rPr lang="en-US" sz="2100" dirty="0"/>
              <a:t> de </a:t>
            </a:r>
            <a:r>
              <a:rPr lang="en-US" sz="2100" dirty="0" err="1"/>
              <a:t>esta</a:t>
            </a:r>
            <a:r>
              <a:rPr lang="en-US" sz="2100" dirty="0"/>
              <a:t> </a:t>
            </a:r>
            <a:r>
              <a:rPr lang="en-US" sz="2100" dirty="0" err="1"/>
              <a:t>encuesta</a:t>
            </a:r>
            <a:r>
              <a:rPr lang="en-US" sz="2100" dirty="0"/>
              <a:t> </a:t>
            </a:r>
            <a:r>
              <a:rPr lang="en-US" sz="2100" dirty="0" err="1"/>
              <a:t>servirán</a:t>
            </a:r>
            <a:r>
              <a:rPr lang="en-US" sz="2100" dirty="0"/>
              <a:t> para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tendencias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las </a:t>
            </a:r>
            <a:r>
              <a:rPr lang="en-US" sz="2100" dirty="0" err="1"/>
              <a:t>actitudes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empleados</a:t>
            </a:r>
            <a:r>
              <a:rPr lang="en-US" sz="2100" dirty="0"/>
              <a:t> y </a:t>
            </a:r>
            <a:r>
              <a:rPr lang="en-US" sz="2100" dirty="0" err="1"/>
              <a:t>sus</a:t>
            </a:r>
            <a:r>
              <a:rPr lang="en-US" sz="2100" dirty="0"/>
              <a:t> </a:t>
            </a:r>
            <a:r>
              <a:rPr lang="en-US" sz="2100" dirty="0" err="1"/>
              <a:t>percepciones</a:t>
            </a:r>
            <a:r>
              <a:rPr lang="en-US" sz="2100" dirty="0"/>
              <a:t>.</a:t>
            </a:r>
            <a:endParaRPr lang="en-US" sz="2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dirigentes</a:t>
            </a:r>
            <a:r>
              <a:rPr lang="en-US" sz="2100" dirty="0"/>
              <a:t> </a:t>
            </a:r>
            <a:r>
              <a:rPr lang="en-US" sz="2100" dirty="0" err="1"/>
              <a:t>podrán</a:t>
            </a:r>
            <a:r>
              <a:rPr lang="en-US" sz="2100" dirty="0"/>
              <a:t>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puntos</a:t>
            </a:r>
            <a:r>
              <a:rPr lang="en-US" sz="2100" dirty="0"/>
              <a:t> </a:t>
            </a:r>
            <a:r>
              <a:rPr lang="en-US" sz="2100" dirty="0" err="1"/>
              <a:t>fuertes</a:t>
            </a:r>
            <a:r>
              <a:rPr lang="en-US" sz="2100" dirty="0"/>
              <a:t> y </a:t>
            </a:r>
            <a:r>
              <a:rPr lang="en-US" sz="2100" dirty="0" err="1"/>
              <a:t>oportunidades</a:t>
            </a:r>
            <a:r>
              <a:rPr lang="en-US" sz="2100" dirty="0"/>
              <a:t> </a:t>
            </a:r>
            <a:r>
              <a:rPr lang="en-US" sz="2100" dirty="0" err="1"/>
              <a:t>concretas</a:t>
            </a:r>
            <a:r>
              <a:rPr lang="en-US" sz="2100" dirty="0"/>
              <a:t> de </a:t>
            </a:r>
            <a:r>
              <a:rPr lang="en-US" sz="2100" dirty="0" err="1"/>
              <a:t>mejora</a:t>
            </a:r>
            <a:r>
              <a:rPr lang="en-US" sz="2100" dirty="0"/>
              <a:t> para </a:t>
            </a:r>
            <a:r>
              <a:rPr lang="en-US" sz="2100" dirty="0" err="1"/>
              <a:t>alcanzar</a:t>
            </a:r>
            <a:r>
              <a:rPr lang="en-US" sz="2100" dirty="0"/>
              <a:t> la </a:t>
            </a:r>
            <a:r>
              <a:rPr lang="en-US" sz="2100" dirty="0" err="1"/>
              <a:t>eficacia</a:t>
            </a:r>
            <a:r>
              <a:rPr lang="en-US" sz="2100" dirty="0"/>
              <a:t> de la </a:t>
            </a:r>
            <a:r>
              <a:rPr lang="en-US" sz="2100" dirty="0" err="1"/>
              <a:t>empresa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702599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626160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Proceso de la encuesta sobre compromiso </a:t>
            </a:r>
            <a:endParaRPr lang="en-US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Administrar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la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encuesta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883990" y="4401868"/>
            <a:ext cx="2360296" cy="868680"/>
            <a:chOff x="4641122" y="3038880"/>
            <a:chExt cx="2697840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641122" y="3085720"/>
              <a:ext cx="2697840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9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Compartir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19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priorizar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problemas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22440" y="5643438"/>
            <a:ext cx="2243522" cy="868680"/>
            <a:chOff x="2810251" y="4065935"/>
            <a:chExt cx="2801285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810251" y="4112775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Desarrollar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planes de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acción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Implementar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</a:p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el plan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64965" y="2403132"/>
            <a:ext cx="2233998" cy="881094"/>
            <a:chOff x="1043231" y="975289"/>
            <a:chExt cx="2789393" cy="672971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1043231" y="975289"/>
              <a:ext cx="2775455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600"/>
                </a:lnSpc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Realizar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un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informar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progreso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5265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interpretar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Marco de trabajo sobre eficacia del personal</a:t>
            </a:r>
            <a:endParaRPr lang="en-US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Efectividad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de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los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empleados</a:t>
              </a:r>
              <a:endParaRPr lang="en-US" altLang="ja-JP" sz="17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Compromiso</a:t>
                </a: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Dedicación</a:t>
                </a: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Esfuerzo discrecional </a:t>
                </a: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Capacitación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Roles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optimizados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Entorno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estimulante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ja-JP" altLang="en-US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Rendimiento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financiero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Satisfacción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clientes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Atracción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retención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talento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Rendimiento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empleados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negocio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Comprensión de los resultados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56733" y="2725223"/>
            <a:ext cx="7030535" cy="2260064"/>
            <a:chOff x="487332" y="2910879"/>
            <a:chExt cx="8189943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7015850" y="2942896"/>
              <a:ext cx="1660596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Muy mal/Muy en desacuerdo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3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Mal/En desacuerdo 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78519" y="2929836"/>
              <a:ext cx="1922160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smtClean="0">
                  <a:latin typeface="Arial" pitchFamily="34" charset="0"/>
                  <a:cs typeface="Arial" pitchFamily="34" charset="0"/>
                </a:rPr>
                <a:t>Normal/Ni de acuerdo ni en desacuerdo</a:t>
              </a:r>
              <a:r>
                <a:rPr kumimoji="1" lang="en-GB" sz="110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smtClean="0">
                  <a:latin typeface="Arial" pitchFamily="34" charset="0"/>
                  <a:cs typeface="Arial" pitchFamily="34" charset="0"/>
                </a:rPr>
                <a:t>Bien/ </a:t>
              </a:r>
              <a:endParaRPr kumimoji="1" lang="en-GB" sz="110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De acuerdo 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485222" y="2941185"/>
              <a:ext cx="140798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Muy bien/ </a:t>
              </a:r>
            </a:p>
            <a:p>
              <a:pPr algn="ctr"/>
              <a:r>
                <a:rPr kumimoji="1" lang="en-GB" sz="1100" smtClean="0">
                  <a:latin typeface="Arial" pitchFamily="34" charset="0"/>
                  <a:cs typeface="Arial" pitchFamily="34" charset="0"/>
                </a:rPr>
                <a:t>Muy de acuerdo</a:t>
              </a:r>
              <a:endParaRPr kumimoji="1" lang="en-GB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5801" y="4972050"/>
              <a:ext cx="2590800" cy="365461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Favorable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Desfavorable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Neutro</a:t>
              </a: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ts val="2500"/>
              </a:lnSpc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mayoría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las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preguntas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utiliza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escala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5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puntos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varía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mal/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smtClean="0"/>
              <a:t>Directiva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Planificación de acciones </a:t>
            </a:r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564768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5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Oportunidad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Qué vamos a hacer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Plazo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consecución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Apéndice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Categorías y preguntas de la encuesta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87831"/>
              </p:ext>
            </p:extLst>
          </p:nvPr>
        </p:nvGraphicFramePr>
        <p:xfrm>
          <a:off x="800100" y="1268453"/>
          <a:ext cx="7543800" cy="530249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Categoría</a:t>
                      </a:r>
                      <a:r>
                        <a:rPr lang="en-US" sz="1300" dirty="0" smtClean="0"/>
                        <a:t> </a:t>
                      </a:r>
                      <a:endParaRPr lang="en-US" sz="1300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Autoridad y capacitación 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/>
                        <a:t>Tengo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suficiente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autonomía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como</a:t>
                      </a:r>
                      <a:r>
                        <a:rPr lang="en-US" sz="1000" u="none" strike="noStrike" dirty="0" smtClean="0"/>
                        <a:t> para </a:t>
                      </a:r>
                      <a:r>
                        <a:rPr lang="en-US" sz="1000" u="none" strike="noStrike" dirty="0" err="1" smtClean="0"/>
                        <a:t>realizar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con </a:t>
                      </a:r>
                      <a:r>
                        <a:rPr lang="en-US" sz="1000" u="none" strike="noStrike" dirty="0" err="1" smtClean="0"/>
                        <a:t>eficacia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en-US" sz="1000" u="none" strike="noStrike" dirty="0" err="1" smtClean="0"/>
                        <a:t>Tengo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oportunidades</a:t>
                      </a:r>
                      <a:r>
                        <a:rPr lang="en-US" sz="1000" u="none" strike="noStrike" dirty="0" smtClean="0"/>
                        <a:t> para </a:t>
                      </a:r>
                      <a:r>
                        <a:rPr lang="en-US" sz="1000" u="none" strike="noStrike" dirty="0" err="1" smtClean="0"/>
                        <a:t>hacer</a:t>
                      </a:r>
                      <a:r>
                        <a:rPr lang="en-US" sz="1000" u="none" strike="noStrike" dirty="0" smtClean="0"/>
                        <a:t> que se </a:t>
                      </a:r>
                      <a:r>
                        <a:rPr lang="en-US" sz="1000" u="none" strike="noStrike" dirty="0" err="1" smtClean="0"/>
                        <a:t>adopten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pongan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práctica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mis</a:t>
                      </a:r>
                      <a:r>
                        <a:rPr lang="en-US" sz="1000" u="none" strike="noStrike" dirty="0" smtClean="0"/>
                        <a:t> ideas.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Rumbo claro y prometedor</a:t>
                      </a:r>
                      <a:r>
                        <a:rPr lang="en-US" sz="1000" b="1" baseline="0" smtClean="0"/>
                        <a:t> 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/>
                        <a:t>Entiendo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bien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estrategia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objetivos</a:t>
                      </a:r>
                      <a:r>
                        <a:rPr lang="en-US" sz="1000" u="none" strike="noStrike" dirty="0" smtClean="0"/>
                        <a:t> de Aramark.*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/>
                        <a:t>Creo</a:t>
                      </a:r>
                      <a:r>
                        <a:rPr lang="en-US" sz="1000" u="none" strike="noStrike" dirty="0" smtClean="0"/>
                        <a:t> que el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que </a:t>
                      </a:r>
                      <a:r>
                        <a:rPr lang="en-US" sz="1000" u="none" strike="noStrike" dirty="0" err="1" smtClean="0"/>
                        <a:t>hago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contribuye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realmente</a:t>
                      </a:r>
                      <a:r>
                        <a:rPr lang="en-US" sz="1000" u="none" strike="noStrike" dirty="0" smtClean="0"/>
                        <a:t> al </a:t>
                      </a:r>
                      <a:r>
                        <a:rPr lang="en-US" sz="1000" u="none" strike="noStrike" dirty="0" err="1" smtClean="0"/>
                        <a:t>éxito</a:t>
                      </a:r>
                      <a:r>
                        <a:rPr lang="en-US" sz="1000" u="none" strike="noStrike" dirty="0" smtClean="0"/>
                        <a:t> de Aramark.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Confianza</a:t>
                      </a:r>
                      <a:r>
                        <a:rPr lang="en-US" sz="1000" b="1" baseline="0" smtClean="0"/>
                        <a:t> en los dirigentes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8. Aramark </a:t>
                      </a:r>
                      <a:r>
                        <a:rPr lang="en-US" sz="1000" dirty="0" err="1" smtClean="0"/>
                        <a:t>realiza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acciones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solidarias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general, Aramark 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empresa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dirigida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administrada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manera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eficiente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19. La </a:t>
                      </a:r>
                      <a:r>
                        <a:rPr lang="en-US" sz="1000" dirty="0" err="1" smtClean="0"/>
                        <a:t>empresa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abierta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honesta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las </a:t>
                      </a:r>
                      <a:r>
                        <a:rPr lang="en-US" sz="1000" dirty="0" err="1" smtClean="0"/>
                        <a:t>comunicaciones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empleados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20. El </a:t>
                      </a:r>
                      <a:r>
                        <a:rPr lang="en-US" sz="1000" dirty="0" err="1" smtClean="0"/>
                        <a:t>nivel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confianza</a:t>
                      </a:r>
                      <a:r>
                        <a:rPr lang="en-US" sz="1000" dirty="0" smtClean="0"/>
                        <a:t> general que </a:t>
                      </a:r>
                      <a:r>
                        <a:rPr lang="en-US" sz="1000" dirty="0" err="1" smtClean="0"/>
                        <a:t>tienes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respecto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dirección</a:t>
                      </a:r>
                      <a:r>
                        <a:rPr lang="en-US" sz="1000" dirty="0" smtClean="0"/>
                        <a:t> de Aramark.*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44. </a:t>
                      </a:r>
                      <a:r>
                        <a:rPr lang="en-US" sz="1000" dirty="0" err="1" smtClean="0"/>
                        <a:t>Creo</a:t>
                      </a:r>
                      <a:r>
                        <a:rPr lang="en-US" sz="1000" dirty="0" smtClean="0"/>
                        <a:t> que se </a:t>
                      </a:r>
                      <a:r>
                        <a:rPr lang="en-US" sz="1000" dirty="0" err="1" smtClean="0"/>
                        <a:t>hará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uso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constructivo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encuesta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Oportunidades de desarrollo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17.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personales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aprendizaje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personales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alcanzar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objetivos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profesional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asesoramiento</a:t>
                      </a:r>
                      <a:r>
                        <a:rPr lang="en-US" sz="1000" dirty="0" smtClean="0"/>
                        <a:t>/</a:t>
                      </a:r>
                      <a:r>
                        <a:rPr lang="en-US" sz="1000" dirty="0" err="1" smtClean="0"/>
                        <a:t>orientación</a:t>
                      </a:r>
                      <a:r>
                        <a:rPr lang="en-US" sz="1000" dirty="0" smtClean="0"/>
                        <a:t> para mi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Diversidad e inclusión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6. Aramark </a:t>
                      </a:r>
                      <a:r>
                        <a:rPr lang="en-US" sz="1000" dirty="0" err="1" smtClean="0"/>
                        <a:t>comprende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respeta</a:t>
                      </a:r>
                      <a:r>
                        <a:rPr lang="en-US" sz="1000" dirty="0" smtClean="0"/>
                        <a:t> las </a:t>
                      </a:r>
                      <a:r>
                        <a:rPr lang="en-US" sz="1000" dirty="0" err="1" smtClean="0"/>
                        <a:t>diferencias</a:t>
                      </a:r>
                      <a:r>
                        <a:rPr lang="en-US" sz="1000" dirty="0" smtClean="0"/>
                        <a:t> entre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empleados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7.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general, Aramark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compromiso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asegurar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igualdad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todos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empleados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Compromiso de los empleados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3. Me </a:t>
                      </a:r>
                      <a:r>
                        <a:rPr lang="en-US" sz="1000" dirty="0" err="1" smtClean="0"/>
                        <a:t>enorgullezco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 para Aramark.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/>
                        <a:t>Recomendaría</a:t>
                      </a:r>
                      <a:r>
                        <a:rPr lang="en-US" sz="1000" dirty="0" smtClean="0"/>
                        <a:t> Aramark a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amigos o </a:t>
                      </a:r>
                      <a:r>
                        <a:rPr lang="en-US" sz="1000" dirty="0" err="1" smtClean="0"/>
                        <a:t>familiares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lugar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5. Aramark me </a:t>
                      </a:r>
                      <a:r>
                        <a:rPr lang="en-US" sz="1000" dirty="0" err="1" smtClean="0"/>
                        <a:t>motiva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contribuir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hace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falta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29.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motivado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allá</a:t>
                      </a:r>
                      <a:r>
                        <a:rPr lang="en-US" sz="1000" dirty="0" smtClean="0"/>
                        <a:t> de las </a:t>
                      </a:r>
                      <a:r>
                        <a:rPr lang="en-US" sz="1000" dirty="0" err="1" smtClean="0"/>
                        <a:t>responsabilidades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normales</a:t>
                      </a:r>
                      <a:r>
                        <a:rPr lang="en-US" sz="1000" dirty="0" smtClean="0"/>
                        <a:t> de mi </a:t>
                      </a:r>
                      <a:r>
                        <a:rPr lang="en-US" sz="1000" dirty="0" err="1" smtClean="0"/>
                        <a:t>puesto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45. Si </a:t>
                      </a:r>
                      <a:r>
                        <a:rPr lang="en-US" sz="1000" dirty="0" err="1" smtClean="0"/>
                        <a:t>dependiera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ti</a:t>
                      </a:r>
                      <a:r>
                        <a:rPr lang="en-US" sz="1000" dirty="0" smtClean="0"/>
                        <a:t>, ¿</a:t>
                      </a:r>
                      <a:r>
                        <a:rPr lang="en-US" sz="1000" dirty="0" err="1" smtClean="0"/>
                        <a:t>durante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cuánto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tiempo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continuarías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Énfasis en la calidad y los clientes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14.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del </a:t>
                      </a:r>
                      <a:r>
                        <a:rPr lang="en-US" sz="1000" dirty="0" err="1" smtClean="0"/>
                        <a:t>servicio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que </a:t>
                      </a:r>
                      <a:r>
                        <a:rPr lang="en-US" sz="1000" dirty="0" err="1" smtClean="0"/>
                        <a:t>proporciona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15.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del </a:t>
                      </a:r>
                      <a:r>
                        <a:rPr lang="en-US" sz="1000" dirty="0" err="1" smtClean="0"/>
                        <a:t>servicio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p.ej</a:t>
                      </a:r>
                      <a:r>
                        <a:rPr lang="en-US" sz="1000" dirty="0" smtClean="0"/>
                        <a:t>., </a:t>
                      </a:r>
                      <a:r>
                        <a:rPr lang="en-US" sz="1000" dirty="0" err="1" smtClean="0"/>
                        <a:t>receptividad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flexibilidad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tiempo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respuesta</a:t>
                      </a:r>
                      <a:r>
                        <a:rPr lang="en-US" sz="1000" dirty="0" smtClean="0"/>
                        <a:t>) que </a:t>
                      </a:r>
                      <a:r>
                        <a:rPr lang="en-US" sz="1000" dirty="0" err="1" smtClean="0"/>
                        <a:t>proporciona</a:t>
                      </a:r>
                      <a:r>
                        <a:rPr lang="en-US" sz="1000" dirty="0" smtClean="0"/>
                        <a:t> Aramark.*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La </a:t>
                      </a:r>
                      <a:r>
                        <a:rPr lang="en-US" sz="1000" dirty="0" err="1" smtClean="0"/>
                        <a:t>gente</a:t>
                      </a:r>
                      <a:r>
                        <a:rPr lang="en-US" sz="1000" dirty="0" smtClean="0"/>
                        <a:t> de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comprometida</a:t>
                      </a:r>
                      <a:r>
                        <a:rPr lang="en-US" sz="1000" dirty="0" smtClean="0"/>
                        <a:t> con la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productos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servicios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buena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Respeto y reconocimiento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32. Aramark me </a:t>
                      </a:r>
                      <a:r>
                        <a:rPr lang="en-US" sz="1000" dirty="0" err="1" smtClean="0"/>
                        <a:t>respalda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lograr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equilibrio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razonable</a:t>
                      </a:r>
                      <a:r>
                        <a:rPr lang="en-US" sz="1000" dirty="0" smtClean="0"/>
                        <a:t> entre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personal y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laboral.*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35. Se me </a:t>
                      </a:r>
                      <a:r>
                        <a:rPr lang="en-US" sz="1000" dirty="0" err="1" smtClean="0"/>
                        <a:t>trata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respeto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persona.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36. Se me </a:t>
                      </a:r>
                      <a:r>
                        <a:rPr lang="en-US" sz="1000" dirty="0" err="1" smtClean="0"/>
                        <a:t>reconoce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hago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buen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37.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que se </a:t>
                      </a:r>
                      <a:r>
                        <a:rPr lang="en-US" sz="1000" dirty="0" err="1" smtClean="0"/>
                        <a:t>valora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contribución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n-US" sz="900" i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 los empleados asalariados solo se les plantearon las preguntas que llevan un asterisco</a:t>
            </a:r>
            <a:r>
              <a:rPr lang="en-US" sz="70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70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70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9627</TotalTime>
  <Words>2138</Words>
  <Application>Microsoft Office PowerPoint</Application>
  <PresentationFormat>On-screen Show (4:3)</PresentationFormat>
  <Paragraphs>222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Wingdings</vt:lpstr>
      <vt:lpstr>Office Theme</vt:lpstr>
      <vt:lpstr>PowerPoint Presentation</vt:lpstr>
      <vt:lpstr>Objetivos de la encuesta</vt:lpstr>
      <vt:lpstr>Proceso de la encuesta sobre compromiso </vt:lpstr>
      <vt:lpstr>Marco de trabajo sobre eficacia del personal</vt:lpstr>
      <vt:lpstr>Comprensión de los resultados</vt:lpstr>
      <vt:lpstr>Directiva </vt:lpstr>
      <vt:lpstr>Planificación de acciones </vt:lpstr>
      <vt:lpstr>Apéndice</vt:lpstr>
      <vt:lpstr>Categorías y preguntas de la encuesta</vt:lpstr>
      <vt:lpstr>Categorías y preguntas de la encuesta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836</cp:revision>
  <cp:lastPrinted>2013-11-08T14:29:41Z</cp:lastPrinted>
  <dcterms:created xsi:type="dcterms:W3CDTF">2013-11-08T14:26:32Z</dcterms:created>
  <dcterms:modified xsi:type="dcterms:W3CDTF">2019-06-17T19:29:42Z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